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otham" charset="1" panose="00000000000000000000"/>
      <p:regular r:id="rId10"/>
    </p:embeddedFont>
    <p:embeddedFont>
      <p:font typeface="Gotham Bold" charset="1" panose="00000000000000000000"/>
      <p:regular r:id="rId11"/>
    </p:embeddedFont>
    <p:embeddedFont>
      <p:font typeface="Gotham Italics" charset="1" panose="00000000000000000000"/>
      <p:regular r:id="rId12"/>
    </p:embeddedFont>
    <p:embeddedFont>
      <p:font typeface="Gotham Bold Italics" charset="1" panose="02000000000000000000"/>
      <p:regular r:id="rId13"/>
    </p:embeddedFont>
    <p:embeddedFont>
      <p:font typeface="Gotham Light" charset="1" panose="00000000000000000000"/>
      <p:regular r:id="rId14"/>
    </p:embeddedFont>
    <p:embeddedFont>
      <p:font typeface="Gotham Light Italics" charset="1" panose="00000000000000000000"/>
      <p:regular r:id="rId15"/>
    </p:embeddedFont>
    <p:embeddedFont>
      <p:font typeface="Gotham Heavy" charset="1" panose="02000900000000000000"/>
      <p:regular r:id="rId16"/>
    </p:embeddedFont>
    <p:embeddedFont>
      <p:font typeface="Gotham Heavy Italics" charset="1" panose="02000900000000000000"/>
      <p:regular r:id="rId17"/>
    </p:embeddedFont>
    <p:embeddedFont>
      <p:font typeface="Agrandir" charset="1" panose="00000500000000000000"/>
      <p:regular r:id="rId18"/>
    </p:embeddedFont>
    <p:embeddedFont>
      <p:font typeface="Agrandir Bold" charset="1" panose="00000800000000000000"/>
      <p:regular r:id="rId19"/>
    </p:embeddedFont>
    <p:embeddedFont>
      <p:font typeface="Agrandir Italics" charset="1" panose="00000500000000000000"/>
      <p:regular r:id="rId20"/>
    </p:embeddedFont>
    <p:embeddedFont>
      <p:font typeface="Agrandir Bold Italics" charset="1" panose="00000800000000000000"/>
      <p:regular r:id="rId21"/>
    </p:embeddedFont>
    <p:embeddedFont>
      <p:font typeface="Agrandir Thin" charset="1" panose="00000200000000000000"/>
      <p:regular r:id="rId22"/>
    </p:embeddedFont>
    <p:embeddedFont>
      <p:font typeface="Agrandir Thin Italics" charset="1" panose="00000200000000000000"/>
      <p:regular r:id="rId23"/>
    </p:embeddedFont>
    <p:embeddedFont>
      <p:font typeface="Agrandir Medium" charset="1" panose="00000600000000000000"/>
      <p:regular r:id="rId24"/>
    </p:embeddedFont>
    <p:embeddedFont>
      <p:font typeface="Agrandir Medium Italics" charset="1" panose="00000600000000000000"/>
      <p:regular r:id="rId25"/>
    </p:embeddedFont>
    <p:embeddedFont>
      <p:font typeface="Agrandir Ultra-Bold" charset="1" panose="00000A00000000000000"/>
      <p:regular r:id="rId26"/>
    </p:embeddedFont>
    <p:embeddedFont>
      <p:font typeface="Agrandir Ultra-Bold Italics" charset="1" panose="00000A00000000000000"/>
      <p:regular r:id="rId27"/>
    </p:embeddedFont>
    <p:embeddedFont>
      <p:font typeface="Agrandir Heavy" charset="1" panose="00000900000000000000"/>
      <p:regular r:id="rId28"/>
    </p:embeddedFont>
    <p:embeddedFont>
      <p:font typeface="Agrandir Heavy Italics" charset="1" panose="000009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17" Target="../media/image14.png" Type="http://schemas.openxmlformats.org/officeDocument/2006/relationships/image"/><Relationship Id="rId18" Target="../media/image15.svg" Type="http://schemas.openxmlformats.org/officeDocument/2006/relationships/image"/><Relationship Id="rId2" Target="../media/image1.jpeg" Type="http://schemas.openxmlformats.org/officeDocument/2006/relationships/image"/><Relationship Id="rId3" Target="../media/VAF0NN5iF_M.mp4" Type="http://schemas.openxmlformats.org/officeDocument/2006/relationships/video"/><Relationship Id="rId4" Target="../media/VAF0NN5iF_M.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17" Target="../media/image32.png" Type="http://schemas.openxmlformats.org/officeDocument/2006/relationships/image"/><Relationship Id="rId2" Target="../media/image16.jpeg" Type="http://schemas.openxmlformats.org/officeDocument/2006/relationships/image"/><Relationship Id="rId3" Target="../media/VAEe3SpnSKo.mp4" Type="http://schemas.openxmlformats.org/officeDocument/2006/relationships/video"/><Relationship Id="rId4" Target="../media/VAEe3SpnSKo.mp4" Type="http://schemas.microsoft.com/office/2007/relationships/media"/><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19.jpeg" Type="http://schemas.openxmlformats.org/officeDocument/2006/relationships/image"/><Relationship Id="rId3" Target="../media/image20.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19.jpe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2" Target="../media/image16.jpeg" Type="http://schemas.openxmlformats.org/officeDocument/2006/relationships/image"/><Relationship Id="rId3" Target="../media/VAEe3SpnSKo.mp4" Type="http://schemas.openxmlformats.org/officeDocument/2006/relationships/video"/><Relationship Id="rId4" Target="../media/VAEe3SpnSKo.mp4" Type="http://schemas.microsoft.com/office/2007/relationships/media"/><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19.jpeg" Type="http://schemas.openxmlformats.org/officeDocument/2006/relationships/image"/><Relationship Id="rId3" Target="../media/image20.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1.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1.png" Type="http://schemas.openxmlformats.org/officeDocument/2006/relationships/image"/><Relationship Id="rId8"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1.png" Type="http://schemas.openxmlformats.org/officeDocument/2006/relationships/image"/><Relationship Id="rId8"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0.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63000"/>
          </a:blip>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 id="4"/>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513081" y="8796379"/>
            <a:ext cx="5854754" cy="2427062"/>
          </a:xfrm>
          <a:custGeom>
            <a:avLst/>
            <a:gdLst/>
            <a:ahLst/>
            <a:cxnLst/>
            <a:rect r="r" b="b" t="t" l="l"/>
            <a:pathLst>
              <a:path h="2427062" w="5854754">
                <a:moveTo>
                  <a:pt x="0" y="0"/>
                </a:moveTo>
                <a:lnTo>
                  <a:pt x="5854755" y="0"/>
                </a:lnTo>
                <a:lnTo>
                  <a:pt x="5854755" y="2427062"/>
                </a:lnTo>
                <a:lnTo>
                  <a:pt x="0" y="2427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423853" y="-2623185"/>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3518459" y="-1690907"/>
            <a:ext cx="3316594" cy="2719607"/>
          </a:xfrm>
          <a:custGeom>
            <a:avLst/>
            <a:gdLst/>
            <a:ahLst/>
            <a:cxnLst/>
            <a:rect r="r" b="b" t="t" l="l"/>
            <a:pathLst>
              <a:path h="2719607" w="3316594">
                <a:moveTo>
                  <a:pt x="0" y="0"/>
                </a:moveTo>
                <a:lnTo>
                  <a:pt x="3316593" y="0"/>
                </a:lnTo>
                <a:lnTo>
                  <a:pt x="3316593" y="2719607"/>
                </a:lnTo>
                <a:lnTo>
                  <a:pt x="0" y="27196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1209511" y="5533198"/>
            <a:ext cx="9158325" cy="1879601"/>
          </a:xfrm>
          <a:prstGeom prst="rect">
            <a:avLst/>
          </a:prstGeom>
        </p:spPr>
        <p:txBody>
          <a:bodyPr anchor="t" rtlCol="false" tIns="0" lIns="0" bIns="0" rIns="0">
            <a:spAutoFit/>
          </a:bodyPr>
          <a:lstStyle/>
          <a:p>
            <a:pPr>
              <a:lnSpc>
                <a:spcPts val="3500"/>
              </a:lnSpc>
            </a:pPr>
            <a:r>
              <a:rPr lang="en-US" sz="3500">
                <a:solidFill>
                  <a:srgbClr val="503A2E"/>
                </a:solidFill>
                <a:latin typeface="Agrandir Medium"/>
              </a:rPr>
              <a:t>Team Members:</a:t>
            </a:r>
          </a:p>
          <a:p>
            <a:pPr>
              <a:lnSpc>
                <a:spcPts val="3500"/>
              </a:lnSpc>
            </a:pPr>
            <a:r>
              <a:rPr lang="en-US" sz="3500">
                <a:solidFill>
                  <a:srgbClr val="503A2E"/>
                </a:solidFill>
                <a:latin typeface="Agrandir Medium"/>
              </a:rPr>
              <a:t>-Sravan Kumar Mangalagiri</a:t>
            </a:r>
          </a:p>
          <a:p>
            <a:pPr>
              <a:lnSpc>
                <a:spcPts val="3500"/>
              </a:lnSpc>
            </a:pPr>
            <a:r>
              <a:rPr lang="en-US" sz="3500">
                <a:solidFill>
                  <a:srgbClr val="503A2E"/>
                </a:solidFill>
                <a:latin typeface="Agrandir Medium"/>
              </a:rPr>
              <a:t>-Kavya Darsi</a:t>
            </a:r>
          </a:p>
          <a:p>
            <a:pPr algn="l" marL="0" indent="0" lvl="0">
              <a:lnSpc>
                <a:spcPts val="3500"/>
              </a:lnSpc>
              <a:spcBef>
                <a:spcPct val="0"/>
              </a:spcBef>
            </a:pPr>
            <a:r>
              <a:rPr lang="en-US" sz="3500">
                <a:solidFill>
                  <a:srgbClr val="503A2E"/>
                </a:solidFill>
                <a:latin typeface="Agrandir Medium"/>
              </a:rPr>
              <a:t>-Abirami Rajalingam</a:t>
            </a:r>
          </a:p>
        </p:txBody>
      </p:sp>
      <p:sp>
        <p:nvSpPr>
          <p:cNvPr name="TextBox 12" id="12"/>
          <p:cNvSpPr txBox="true"/>
          <p:nvPr/>
        </p:nvSpPr>
        <p:spPr>
          <a:xfrm rot="0">
            <a:off x="1209511" y="1443990"/>
            <a:ext cx="15289760" cy="2208549"/>
          </a:xfrm>
          <a:prstGeom prst="rect">
            <a:avLst/>
          </a:prstGeom>
        </p:spPr>
        <p:txBody>
          <a:bodyPr anchor="t" rtlCol="false" tIns="0" lIns="0" bIns="0" rIns="0">
            <a:spAutoFit/>
          </a:bodyPr>
          <a:lstStyle/>
          <a:p>
            <a:pPr algn="l" marL="0" indent="0" lvl="0">
              <a:lnSpc>
                <a:spcPts val="8561"/>
              </a:lnSpc>
            </a:pPr>
            <a:r>
              <a:rPr lang="en-US" sz="8001" spc="-280">
                <a:solidFill>
                  <a:srgbClr val="503A2E"/>
                </a:solidFill>
                <a:latin typeface="Gotham Heavy"/>
              </a:rPr>
              <a:t>TEXT ANALYSIS ON BREAST CANCER USING REDDIT POST</a:t>
            </a:r>
          </a:p>
        </p:txBody>
      </p:sp>
      <p:sp>
        <p:nvSpPr>
          <p:cNvPr name="TextBox 13" id="13"/>
          <p:cNvSpPr txBox="true"/>
          <p:nvPr/>
        </p:nvSpPr>
        <p:spPr>
          <a:xfrm rot="0">
            <a:off x="1209511" y="3703741"/>
            <a:ext cx="9158325" cy="486433"/>
          </a:xfrm>
          <a:prstGeom prst="rect">
            <a:avLst/>
          </a:prstGeom>
        </p:spPr>
        <p:txBody>
          <a:bodyPr anchor="t" rtlCol="false" tIns="0" lIns="0" bIns="0" rIns="0">
            <a:spAutoFit/>
          </a:bodyPr>
          <a:lstStyle/>
          <a:p>
            <a:pPr algn="l" marL="0" indent="0" lvl="0">
              <a:lnSpc>
                <a:spcPts val="3746"/>
              </a:lnSpc>
              <a:spcBef>
                <a:spcPct val="0"/>
              </a:spcBef>
            </a:pPr>
            <a:r>
              <a:rPr lang="en-US" sz="3501" spc="-122" strike="noStrike" u="none">
                <a:solidFill>
                  <a:srgbClr val="503A2E"/>
                </a:solidFill>
                <a:latin typeface="Gotham Heavy"/>
              </a:rPr>
              <a:t>IST 736 TEXT MINING FINAL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50000"/>
          </a:blip>
          <a:srcRect l="0" t="657" r="0" b="657"/>
          <a:stretch>
            <a:fillRect/>
          </a:stretch>
        </p:blipFill>
        <p:spPr>
          <a:xfrm flipH="false" flipV="false">
            <a:off x="0" y="0"/>
            <a:ext cx="18288000" cy="10287000"/>
          </a:xfrm>
          <a:prstGeom prst="rect">
            <a:avLst/>
          </a:prstGeom>
        </p:spPr>
      </p:pic>
      <p:sp>
        <p:nvSpPr>
          <p:cNvPr name="TextBox 3" id="3"/>
          <p:cNvSpPr txBox="true"/>
          <p:nvPr/>
        </p:nvSpPr>
        <p:spPr>
          <a:xfrm rot="0">
            <a:off x="817592" y="306036"/>
            <a:ext cx="8567081" cy="1032510"/>
          </a:xfrm>
          <a:prstGeom prst="rect">
            <a:avLst/>
          </a:prstGeom>
        </p:spPr>
        <p:txBody>
          <a:bodyPr anchor="t" rtlCol="false" tIns="0" lIns="0" bIns="0" rIns="0">
            <a:spAutoFit/>
          </a:bodyPr>
          <a:lstStyle/>
          <a:p>
            <a:pPr>
              <a:lnSpc>
                <a:spcPts val="7769"/>
              </a:lnSpc>
            </a:pPr>
            <a:r>
              <a:rPr lang="en-US" sz="6999">
                <a:solidFill>
                  <a:srgbClr val="503A2E"/>
                </a:solidFill>
                <a:latin typeface="Arimo Bold"/>
              </a:rPr>
              <a:t>Word Cloud </a:t>
            </a:r>
          </a:p>
        </p:txBody>
      </p:sp>
      <p:sp>
        <p:nvSpPr>
          <p:cNvPr name="Freeform 4" id="4"/>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6875314"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028700" y="1338546"/>
            <a:ext cx="16386340" cy="8467588"/>
          </a:xfrm>
          <a:custGeom>
            <a:avLst/>
            <a:gdLst/>
            <a:ahLst/>
            <a:cxnLst/>
            <a:rect r="r" b="b" t="t" l="l"/>
            <a:pathLst>
              <a:path h="8467588" w="16386340">
                <a:moveTo>
                  <a:pt x="0" y="0"/>
                </a:moveTo>
                <a:lnTo>
                  <a:pt x="16386340" y="0"/>
                </a:lnTo>
                <a:lnTo>
                  <a:pt x="16386340" y="8467588"/>
                </a:lnTo>
                <a:lnTo>
                  <a:pt x="0" y="8467588"/>
                </a:lnTo>
                <a:lnTo>
                  <a:pt x="0" y="0"/>
                </a:lnTo>
                <a:close/>
              </a:path>
            </a:pathLst>
          </a:custGeom>
          <a:blipFill>
            <a:blip r:embed="rId17"/>
            <a:stretch>
              <a:fillRect l="0" t="-1460" r="0" b="-2873"/>
            </a:stretch>
          </a:blipFill>
        </p:spPr>
      </p:sp>
      <p:sp>
        <p:nvSpPr>
          <p:cNvPr name="Freeform 12" id="12"/>
          <p:cNvSpPr/>
          <p:nvPr/>
        </p:nvSpPr>
        <p:spPr>
          <a:xfrm flipH="false" flipV="false" rot="5400000">
            <a:off x="15483810" y="11864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712561"/>
            <a:ext cx="15901804" cy="3883786"/>
          </a:xfrm>
          <a:custGeom>
            <a:avLst/>
            <a:gdLst/>
            <a:ahLst/>
            <a:cxnLst/>
            <a:rect r="r" b="b" t="t" l="l"/>
            <a:pathLst>
              <a:path h="3883786" w="15901804">
                <a:moveTo>
                  <a:pt x="0" y="0"/>
                </a:moveTo>
                <a:lnTo>
                  <a:pt x="15901804" y="0"/>
                </a:lnTo>
                <a:lnTo>
                  <a:pt x="15901804" y="3883786"/>
                </a:lnTo>
                <a:lnTo>
                  <a:pt x="0" y="3883786"/>
                </a:lnTo>
                <a:lnTo>
                  <a:pt x="0" y="0"/>
                </a:lnTo>
                <a:close/>
              </a:path>
            </a:pathLst>
          </a:custGeom>
          <a:blipFill>
            <a:blip r:embed="rId6"/>
            <a:stretch>
              <a:fillRect l="-1203" t="0" r="-1203" b="0"/>
            </a:stretch>
          </a:blipFill>
        </p:spPr>
      </p:sp>
      <p:sp>
        <p:nvSpPr>
          <p:cNvPr name="Freeform 5" id="5"/>
          <p:cNvSpPr/>
          <p:nvPr/>
        </p:nvSpPr>
        <p:spPr>
          <a:xfrm flipH="false" flipV="false" rot="0">
            <a:off x="32038" y="8026320"/>
            <a:ext cx="2236018" cy="2260680"/>
          </a:xfrm>
          <a:custGeom>
            <a:avLst/>
            <a:gdLst/>
            <a:ahLst/>
            <a:cxnLst/>
            <a:rect r="r" b="b" t="t" l="l"/>
            <a:pathLst>
              <a:path h="2260680" w="2236018">
                <a:moveTo>
                  <a:pt x="0" y="0"/>
                </a:moveTo>
                <a:lnTo>
                  <a:pt x="2236019" y="0"/>
                </a:lnTo>
                <a:lnTo>
                  <a:pt x="2236019" y="2260680"/>
                </a:lnTo>
                <a:lnTo>
                  <a:pt x="0" y="22606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173370" y="0"/>
            <a:ext cx="3114630" cy="3166078"/>
          </a:xfrm>
          <a:custGeom>
            <a:avLst/>
            <a:gdLst/>
            <a:ahLst/>
            <a:cxnLst/>
            <a:rect r="r" b="b" t="t" l="l"/>
            <a:pathLst>
              <a:path h="3166078" w="3114630">
                <a:moveTo>
                  <a:pt x="0" y="0"/>
                </a:moveTo>
                <a:lnTo>
                  <a:pt x="3114630" y="0"/>
                </a:lnTo>
                <a:lnTo>
                  <a:pt x="3114630" y="3166078"/>
                </a:lnTo>
                <a:lnTo>
                  <a:pt x="0" y="3166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392074" y="672564"/>
            <a:ext cx="1503853" cy="1203082"/>
          </a:xfrm>
          <a:custGeom>
            <a:avLst/>
            <a:gdLst/>
            <a:ahLst/>
            <a:cxnLst/>
            <a:rect r="r" b="b" t="t" l="l"/>
            <a:pathLst>
              <a:path h="1203082" w="1503853">
                <a:moveTo>
                  <a:pt x="0" y="0"/>
                </a:moveTo>
                <a:lnTo>
                  <a:pt x="1503852" y="0"/>
                </a:lnTo>
                <a:lnTo>
                  <a:pt x="1503852" y="1203082"/>
                </a:lnTo>
                <a:lnTo>
                  <a:pt x="0" y="12030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028700" y="871711"/>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Q &amp;  A Chat bot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038" y="8026320"/>
            <a:ext cx="2236018" cy="2260680"/>
          </a:xfrm>
          <a:custGeom>
            <a:avLst/>
            <a:gdLst/>
            <a:ahLst/>
            <a:cxnLst/>
            <a:rect r="r" b="b" t="t" l="l"/>
            <a:pathLst>
              <a:path h="2260680" w="2236018">
                <a:moveTo>
                  <a:pt x="0" y="0"/>
                </a:moveTo>
                <a:lnTo>
                  <a:pt x="2236019" y="0"/>
                </a:lnTo>
                <a:lnTo>
                  <a:pt x="2236019" y="2260680"/>
                </a:lnTo>
                <a:lnTo>
                  <a:pt x="0" y="2260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73370" y="0"/>
            <a:ext cx="3114630" cy="3166078"/>
          </a:xfrm>
          <a:custGeom>
            <a:avLst/>
            <a:gdLst/>
            <a:ahLst/>
            <a:cxnLst/>
            <a:rect r="r" b="b" t="t" l="l"/>
            <a:pathLst>
              <a:path h="3166078" w="3114630">
                <a:moveTo>
                  <a:pt x="0" y="0"/>
                </a:moveTo>
                <a:lnTo>
                  <a:pt x="3114630" y="0"/>
                </a:lnTo>
                <a:lnTo>
                  <a:pt x="3114630" y="3166078"/>
                </a:lnTo>
                <a:lnTo>
                  <a:pt x="0" y="3166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92074" y="672564"/>
            <a:ext cx="1503853" cy="1203082"/>
          </a:xfrm>
          <a:custGeom>
            <a:avLst/>
            <a:gdLst/>
            <a:ahLst/>
            <a:cxnLst/>
            <a:rect r="r" b="b" t="t" l="l"/>
            <a:pathLst>
              <a:path h="1203082" w="1503853">
                <a:moveTo>
                  <a:pt x="0" y="0"/>
                </a:moveTo>
                <a:lnTo>
                  <a:pt x="1503852" y="0"/>
                </a:lnTo>
                <a:lnTo>
                  <a:pt x="1503852" y="1203082"/>
                </a:lnTo>
                <a:lnTo>
                  <a:pt x="0" y="12030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028700" y="871711"/>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Q &amp;  A Chat bot </a:t>
            </a:r>
          </a:p>
        </p:txBody>
      </p:sp>
      <p:sp>
        <p:nvSpPr>
          <p:cNvPr name="Freeform 8" id="8"/>
          <p:cNvSpPr/>
          <p:nvPr/>
        </p:nvSpPr>
        <p:spPr>
          <a:xfrm flipH="false" flipV="false" rot="0">
            <a:off x="1332782" y="2652309"/>
            <a:ext cx="14557204" cy="4738900"/>
          </a:xfrm>
          <a:custGeom>
            <a:avLst/>
            <a:gdLst/>
            <a:ahLst/>
            <a:cxnLst/>
            <a:rect r="r" b="b" t="t" l="l"/>
            <a:pathLst>
              <a:path h="4738900" w="14557204">
                <a:moveTo>
                  <a:pt x="0" y="0"/>
                </a:moveTo>
                <a:lnTo>
                  <a:pt x="14557204" y="0"/>
                </a:lnTo>
                <a:lnTo>
                  <a:pt x="14557204" y="4738900"/>
                </a:lnTo>
                <a:lnTo>
                  <a:pt x="0" y="4738900"/>
                </a:lnTo>
                <a:lnTo>
                  <a:pt x="0" y="0"/>
                </a:lnTo>
                <a:close/>
              </a:path>
            </a:pathLst>
          </a:custGeom>
          <a:blipFill>
            <a:blip r:embed="rId12"/>
            <a:stretch>
              <a:fillRect l="-2205" t="0" r="-4136"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547561" y="2492607"/>
            <a:ext cx="5493258" cy="7277512"/>
          </a:xfrm>
          <a:custGeom>
            <a:avLst/>
            <a:gdLst/>
            <a:ahLst/>
            <a:cxnLst/>
            <a:rect r="r" b="b" t="t" l="l"/>
            <a:pathLst>
              <a:path h="7277512" w="5493258">
                <a:moveTo>
                  <a:pt x="0" y="0"/>
                </a:moveTo>
                <a:lnTo>
                  <a:pt x="5493258" y="0"/>
                </a:lnTo>
                <a:lnTo>
                  <a:pt x="5493258" y="7277512"/>
                </a:lnTo>
                <a:lnTo>
                  <a:pt x="0" y="7277512"/>
                </a:lnTo>
                <a:lnTo>
                  <a:pt x="0" y="0"/>
                </a:lnTo>
                <a:close/>
              </a:path>
            </a:pathLst>
          </a:custGeom>
          <a:blipFill>
            <a:blip r:embed="rId3">
              <a:alphaModFix amt="32999"/>
            </a:blip>
            <a:stretch>
              <a:fillRect l="-728" t="-11435" r="-728" b="-3294"/>
            </a:stretch>
          </a:blipFill>
          <a:ln cap="sq">
            <a:noFill/>
            <a:prstDash val="solid"/>
            <a:miter/>
          </a:ln>
        </p:spPr>
      </p:sp>
      <p:sp>
        <p:nvSpPr>
          <p:cNvPr name="Freeform 4" id="4"/>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8"/>
            <a:stretch>
              <a:fillRect l="0" t="0" r="0" b="0"/>
            </a:stretch>
          </a:blipFill>
        </p:spPr>
      </p:sp>
      <p:sp>
        <p:nvSpPr>
          <p:cNvPr name="Freeform 7" id="7"/>
          <p:cNvSpPr/>
          <p:nvPr/>
        </p:nvSpPr>
        <p:spPr>
          <a:xfrm flipH="false" flipV="false" rot="0">
            <a:off x="12190413" y="2492607"/>
            <a:ext cx="5421321" cy="7277512"/>
          </a:xfrm>
          <a:custGeom>
            <a:avLst/>
            <a:gdLst/>
            <a:ahLst/>
            <a:cxnLst/>
            <a:rect r="r" b="b" t="t" l="l"/>
            <a:pathLst>
              <a:path h="7277512" w="5421321">
                <a:moveTo>
                  <a:pt x="0" y="0"/>
                </a:moveTo>
                <a:lnTo>
                  <a:pt x="5421321" y="0"/>
                </a:lnTo>
                <a:lnTo>
                  <a:pt x="5421321" y="7277512"/>
                </a:lnTo>
                <a:lnTo>
                  <a:pt x="0" y="7277512"/>
                </a:lnTo>
                <a:lnTo>
                  <a:pt x="0" y="0"/>
                </a:lnTo>
                <a:close/>
              </a:path>
            </a:pathLst>
          </a:custGeom>
          <a:blipFill>
            <a:blip r:embed="rId9">
              <a:alphaModFix amt="31000"/>
            </a:blip>
            <a:stretch>
              <a:fillRect l="0" t="-11435" r="-1326" b="-1647"/>
            </a:stretch>
          </a:blipFill>
          <a:ln cap="sq">
            <a:noFill/>
            <a:prstDash val="solid"/>
            <a:miter/>
          </a:ln>
        </p:spPr>
      </p:sp>
      <p:sp>
        <p:nvSpPr>
          <p:cNvPr name="Freeform 8" id="8"/>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402515" y="2540210"/>
            <a:ext cx="5482971" cy="7277512"/>
          </a:xfrm>
          <a:custGeom>
            <a:avLst/>
            <a:gdLst/>
            <a:ahLst/>
            <a:cxnLst/>
            <a:rect r="r" b="b" t="t" l="l"/>
            <a:pathLst>
              <a:path h="7277512" w="5482971">
                <a:moveTo>
                  <a:pt x="0" y="0"/>
                </a:moveTo>
                <a:lnTo>
                  <a:pt x="5482971" y="0"/>
                </a:lnTo>
                <a:lnTo>
                  <a:pt x="5482971" y="7277512"/>
                </a:lnTo>
                <a:lnTo>
                  <a:pt x="0" y="7277512"/>
                </a:lnTo>
                <a:lnTo>
                  <a:pt x="0" y="0"/>
                </a:lnTo>
                <a:close/>
              </a:path>
            </a:pathLst>
          </a:custGeom>
          <a:blipFill>
            <a:blip r:embed="rId10">
              <a:alphaModFix amt="37000"/>
            </a:blip>
            <a:stretch>
              <a:fillRect l="0" t="-8477" r="0" b="-4604"/>
            </a:stretch>
          </a:blipFill>
        </p:spPr>
      </p:sp>
      <p:sp>
        <p:nvSpPr>
          <p:cNvPr name="TextBox 10" id="10"/>
          <p:cNvSpPr txBox="true"/>
          <p:nvPr/>
        </p:nvSpPr>
        <p:spPr>
          <a:xfrm rot="0">
            <a:off x="1028700" y="871711"/>
            <a:ext cx="12532260"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Challenges and Solutions</a:t>
            </a:r>
          </a:p>
        </p:txBody>
      </p:sp>
      <p:sp>
        <p:nvSpPr>
          <p:cNvPr name="TextBox 11" id="11"/>
          <p:cNvSpPr txBox="true"/>
          <p:nvPr/>
        </p:nvSpPr>
        <p:spPr>
          <a:xfrm rot="0">
            <a:off x="1028700" y="4617404"/>
            <a:ext cx="4857322" cy="2545823"/>
          </a:xfrm>
          <a:prstGeom prst="rect">
            <a:avLst/>
          </a:prstGeom>
        </p:spPr>
        <p:txBody>
          <a:bodyPr anchor="t" rtlCol="false" tIns="0" lIns="0" bIns="0" rIns="0">
            <a:spAutoFit/>
          </a:bodyPr>
          <a:lstStyle/>
          <a:p>
            <a:pPr algn="ctr">
              <a:lnSpc>
                <a:spcPts val="4077"/>
              </a:lnSpc>
            </a:pPr>
            <a:r>
              <a:rPr lang="en-US" sz="2912">
                <a:solidFill>
                  <a:srgbClr val="503A2E"/>
                </a:solidFill>
                <a:latin typeface="Arimo Bold"/>
              </a:rPr>
              <a:t>We will try to pull out advice from comments by using  Named Entity </a:t>
            </a:r>
          </a:p>
          <a:p>
            <a:pPr algn="ctr">
              <a:lnSpc>
                <a:spcPts val="4077"/>
              </a:lnSpc>
              <a:spcBef>
                <a:spcPct val="0"/>
              </a:spcBef>
            </a:pPr>
            <a:r>
              <a:rPr lang="en-US" sz="2912">
                <a:solidFill>
                  <a:srgbClr val="503A2E"/>
                </a:solidFill>
                <a:latin typeface="Arimo Bold"/>
              </a:rPr>
              <a:t>Recognition and by using contextual analysis</a:t>
            </a:r>
          </a:p>
        </p:txBody>
      </p:sp>
      <p:sp>
        <p:nvSpPr>
          <p:cNvPr name="TextBox 12" id="12"/>
          <p:cNvSpPr txBox="true"/>
          <p:nvPr/>
        </p:nvSpPr>
        <p:spPr>
          <a:xfrm rot="0">
            <a:off x="12914040" y="4617404"/>
            <a:ext cx="4345260" cy="3078797"/>
          </a:xfrm>
          <a:prstGeom prst="rect">
            <a:avLst/>
          </a:prstGeom>
        </p:spPr>
        <p:txBody>
          <a:bodyPr anchor="t" rtlCol="false" tIns="0" lIns="0" bIns="0" rIns="0">
            <a:spAutoFit/>
          </a:bodyPr>
          <a:lstStyle/>
          <a:p>
            <a:pPr algn="ctr" marL="0" indent="0" lvl="0">
              <a:lnSpc>
                <a:spcPts val="4077"/>
              </a:lnSpc>
              <a:spcBef>
                <a:spcPct val="0"/>
              </a:spcBef>
            </a:pPr>
            <a:r>
              <a:rPr lang="en-US" sz="2912" strike="noStrike" u="none">
                <a:solidFill>
                  <a:srgbClr val="503A2E"/>
                </a:solidFill>
                <a:latin typeface="Arimo Bold"/>
              </a:rPr>
              <a:t>For Q&amp;A model, we can’t perform chatbot with topic modelling alone. Instead we opted Topic Modelling with K-mean </a:t>
            </a:r>
          </a:p>
        </p:txBody>
      </p:sp>
      <p:sp>
        <p:nvSpPr>
          <p:cNvPr name="TextBox 13" id="13"/>
          <p:cNvSpPr txBox="true"/>
          <p:nvPr/>
        </p:nvSpPr>
        <p:spPr>
          <a:xfrm rot="0">
            <a:off x="6715339" y="4569801"/>
            <a:ext cx="4857322" cy="3567074"/>
          </a:xfrm>
          <a:prstGeom prst="rect">
            <a:avLst/>
          </a:prstGeom>
        </p:spPr>
        <p:txBody>
          <a:bodyPr anchor="t" rtlCol="false" tIns="0" lIns="0" bIns="0" rIns="0">
            <a:spAutoFit/>
          </a:bodyPr>
          <a:lstStyle/>
          <a:p>
            <a:pPr algn="ctr">
              <a:lnSpc>
                <a:spcPts val="4077"/>
              </a:lnSpc>
              <a:spcBef>
                <a:spcPct val="0"/>
              </a:spcBef>
            </a:pPr>
            <a:r>
              <a:rPr lang="en-US" sz="2912">
                <a:solidFill>
                  <a:srgbClr val="503A2E"/>
                </a:solidFill>
                <a:latin typeface="Arimo Bold"/>
              </a:rPr>
              <a:t>We tried unsupervised clustering for emotion analysis using kmeans. As next step we will proceed with labelling the comments using gpt and use it for emotion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13081" y="8796379"/>
            <a:ext cx="5854754" cy="2427062"/>
          </a:xfrm>
          <a:custGeom>
            <a:avLst/>
            <a:gdLst/>
            <a:ahLst/>
            <a:cxnLst/>
            <a:rect r="r" b="b" t="t" l="l"/>
            <a:pathLst>
              <a:path h="2427062" w="5854754">
                <a:moveTo>
                  <a:pt x="0" y="0"/>
                </a:moveTo>
                <a:lnTo>
                  <a:pt x="5854755" y="0"/>
                </a:lnTo>
                <a:lnTo>
                  <a:pt x="5854755" y="2427062"/>
                </a:lnTo>
                <a:lnTo>
                  <a:pt x="0" y="24270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3853" y="-2623185"/>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518459" y="-1690907"/>
            <a:ext cx="3316594" cy="2719607"/>
          </a:xfrm>
          <a:custGeom>
            <a:avLst/>
            <a:gdLst/>
            <a:ahLst/>
            <a:cxnLst/>
            <a:rect r="r" b="b" t="t" l="l"/>
            <a:pathLst>
              <a:path h="2719607" w="3316594">
                <a:moveTo>
                  <a:pt x="0" y="0"/>
                </a:moveTo>
                <a:lnTo>
                  <a:pt x="3316593" y="0"/>
                </a:lnTo>
                <a:lnTo>
                  <a:pt x="3316593" y="2719607"/>
                </a:lnTo>
                <a:lnTo>
                  <a:pt x="0" y="27196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723415">
            <a:off x="11653844" y="100693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420108">
            <a:off x="9975671" y="4251089"/>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656952">
            <a:off x="13040332" y="4113919"/>
            <a:ext cx="4191000" cy="4114800"/>
          </a:xfrm>
          <a:custGeom>
            <a:avLst/>
            <a:gdLst/>
            <a:ahLst/>
            <a:cxnLst/>
            <a:rect r="r" b="b" t="t" l="l"/>
            <a:pathLst>
              <a:path h="4114800" w="4191000">
                <a:moveTo>
                  <a:pt x="0" y="0"/>
                </a:moveTo>
                <a:lnTo>
                  <a:pt x="4191000" y="0"/>
                </a:lnTo>
                <a:lnTo>
                  <a:pt x="41910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809081" y="3728617"/>
            <a:ext cx="9558755" cy="1684021"/>
          </a:xfrm>
          <a:prstGeom prst="rect">
            <a:avLst/>
          </a:prstGeom>
        </p:spPr>
        <p:txBody>
          <a:bodyPr anchor="t" rtlCol="false" tIns="0" lIns="0" bIns="0" rIns="0">
            <a:spAutoFit/>
          </a:bodyPr>
          <a:lstStyle/>
          <a:p>
            <a:pPr algn="l" marL="0" indent="0" lvl="0">
              <a:lnSpc>
                <a:spcPts val="12840"/>
              </a:lnSpc>
            </a:pPr>
            <a:r>
              <a:rPr lang="en-US" sz="12000" spc="-420">
                <a:solidFill>
                  <a:srgbClr val="503A2E"/>
                </a:solidFill>
                <a:latin typeface="Gotham Heav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50000"/>
          </a:blip>
          <a:srcRect l="0" t="657" r="0" b="657"/>
          <a:stretch>
            <a:fillRect/>
          </a:stretch>
        </p:blipFill>
        <p:spPr>
          <a:xfrm flipH="false" flipV="false">
            <a:off x="0" y="0"/>
            <a:ext cx="18288000" cy="10287000"/>
          </a:xfrm>
          <a:prstGeom prst="rect">
            <a:avLst/>
          </a:prstGeom>
        </p:spPr>
      </p:pic>
      <p:sp>
        <p:nvSpPr>
          <p:cNvPr name="TextBox 3" id="3"/>
          <p:cNvSpPr txBox="true"/>
          <p:nvPr/>
        </p:nvSpPr>
        <p:spPr>
          <a:xfrm rot="0">
            <a:off x="1606470" y="1665628"/>
            <a:ext cx="8567081"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Agenda</a:t>
            </a:r>
          </a:p>
        </p:txBody>
      </p:sp>
      <p:sp>
        <p:nvSpPr>
          <p:cNvPr name="TextBox 4" id="4"/>
          <p:cNvSpPr txBox="true"/>
          <p:nvPr/>
        </p:nvSpPr>
        <p:spPr>
          <a:xfrm rot="0">
            <a:off x="1871774" y="2666377"/>
            <a:ext cx="12451712" cy="3134872"/>
          </a:xfrm>
          <a:prstGeom prst="rect">
            <a:avLst/>
          </a:prstGeom>
        </p:spPr>
        <p:txBody>
          <a:bodyPr anchor="t" rtlCol="false" tIns="0" lIns="0" bIns="0" rIns="0">
            <a:spAutoFit/>
          </a:bodyPr>
          <a:lstStyle/>
          <a:p>
            <a:pPr marL="1122662" indent="-561331" lvl="1">
              <a:lnSpc>
                <a:spcPts val="7955"/>
              </a:lnSpc>
              <a:buFont typeface="Arial"/>
              <a:buChar char="•"/>
            </a:pPr>
            <a:r>
              <a:rPr lang="en-US" sz="5199" spc="311">
                <a:solidFill>
                  <a:srgbClr val="503A2E"/>
                </a:solidFill>
                <a:latin typeface="Agrandir Bold"/>
              </a:rPr>
              <a:t>Project Scope Goals</a:t>
            </a:r>
          </a:p>
          <a:p>
            <a:pPr marL="1122662" indent="-561331" lvl="1">
              <a:lnSpc>
                <a:spcPts val="7955"/>
              </a:lnSpc>
              <a:buFont typeface="Arial"/>
              <a:buChar char="•"/>
            </a:pPr>
            <a:r>
              <a:rPr lang="en-US" sz="5199" spc="311">
                <a:solidFill>
                  <a:srgbClr val="503A2E"/>
                </a:solidFill>
                <a:latin typeface="Agrandir Bold"/>
              </a:rPr>
              <a:t>Result and Interpretation</a:t>
            </a:r>
          </a:p>
          <a:p>
            <a:pPr marL="1122662" indent="-561331" lvl="1">
              <a:lnSpc>
                <a:spcPts val="7955"/>
              </a:lnSpc>
              <a:buFont typeface="Arial"/>
              <a:buChar char="•"/>
            </a:pPr>
            <a:r>
              <a:rPr lang="en-US" sz="5199" spc="311">
                <a:solidFill>
                  <a:srgbClr val="503A2E"/>
                </a:solidFill>
                <a:latin typeface="Agrandir Bold"/>
              </a:rPr>
              <a:t>Challenges and Solutions</a:t>
            </a:r>
          </a:p>
        </p:txBody>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875314"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547561" y="2492607"/>
            <a:ext cx="5493258" cy="7277512"/>
          </a:xfrm>
          <a:custGeom>
            <a:avLst/>
            <a:gdLst/>
            <a:ahLst/>
            <a:cxnLst/>
            <a:rect r="r" b="b" t="t" l="l"/>
            <a:pathLst>
              <a:path h="7277512" w="5493258">
                <a:moveTo>
                  <a:pt x="0" y="0"/>
                </a:moveTo>
                <a:lnTo>
                  <a:pt x="5493258" y="0"/>
                </a:lnTo>
                <a:lnTo>
                  <a:pt x="5493258" y="7277512"/>
                </a:lnTo>
                <a:lnTo>
                  <a:pt x="0" y="7277512"/>
                </a:lnTo>
                <a:lnTo>
                  <a:pt x="0" y="0"/>
                </a:lnTo>
                <a:close/>
              </a:path>
            </a:pathLst>
          </a:custGeom>
          <a:blipFill>
            <a:blip r:embed="rId3">
              <a:alphaModFix amt="51000"/>
            </a:blip>
            <a:stretch>
              <a:fillRect l="-728" t="-11435" r="-728" b="-3294"/>
            </a:stretch>
          </a:blipFill>
          <a:ln cap="sq">
            <a:noFill/>
            <a:prstDash val="solid"/>
            <a:miter/>
          </a:ln>
        </p:spPr>
      </p:sp>
      <p:sp>
        <p:nvSpPr>
          <p:cNvPr name="Freeform 4" id="4"/>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8"/>
            <a:stretch>
              <a:fillRect l="0" t="0" r="0" b="0"/>
            </a:stretch>
          </a:blipFill>
        </p:spPr>
      </p:sp>
      <p:sp>
        <p:nvSpPr>
          <p:cNvPr name="Freeform 7" id="7"/>
          <p:cNvSpPr/>
          <p:nvPr/>
        </p:nvSpPr>
        <p:spPr>
          <a:xfrm flipH="false" flipV="false" rot="0">
            <a:off x="12190413" y="2492607"/>
            <a:ext cx="5421321" cy="7277512"/>
          </a:xfrm>
          <a:custGeom>
            <a:avLst/>
            <a:gdLst/>
            <a:ahLst/>
            <a:cxnLst/>
            <a:rect r="r" b="b" t="t" l="l"/>
            <a:pathLst>
              <a:path h="7277512" w="5421321">
                <a:moveTo>
                  <a:pt x="0" y="0"/>
                </a:moveTo>
                <a:lnTo>
                  <a:pt x="5421321" y="0"/>
                </a:lnTo>
                <a:lnTo>
                  <a:pt x="5421321" y="7277512"/>
                </a:lnTo>
                <a:lnTo>
                  <a:pt x="0" y="7277512"/>
                </a:lnTo>
                <a:lnTo>
                  <a:pt x="0" y="0"/>
                </a:lnTo>
                <a:close/>
              </a:path>
            </a:pathLst>
          </a:custGeom>
          <a:blipFill>
            <a:blip r:embed="rId9">
              <a:alphaModFix amt="51000"/>
            </a:blip>
            <a:stretch>
              <a:fillRect l="0" t="-11435" r="-1326" b="-1647"/>
            </a:stretch>
          </a:blipFill>
          <a:ln cap="sq">
            <a:noFill/>
            <a:prstDash val="solid"/>
            <a:miter/>
          </a:ln>
        </p:spPr>
      </p:sp>
      <p:sp>
        <p:nvSpPr>
          <p:cNvPr name="Freeform 8" id="8"/>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374131" y="2492607"/>
            <a:ext cx="5482971" cy="7277512"/>
          </a:xfrm>
          <a:custGeom>
            <a:avLst/>
            <a:gdLst/>
            <a:ahLst/>
            <a:cxnLst/>
            <a:rect r="r" b="b" t="t" l="l"/>
            <a:pathLst>
              <a:path h="7277512" w="5482971">
                <a:moveTo>
                  <a:pt x="0" y="0"/>
                </a:moveTo>
                <a:lnTo>
                  <a:pt x="5482971" y="0"/>
                </a:lnTo>
                <a:lnTo>
                  <a:pt x="5482971" y="7277512"/>
                </a:lnTo>
                <a:lnTo>
                  <a:pt x="0" y="7277512"/>
                </a:lnTo>
                <a:lnTo>
                  <a:pt x="0" y="0"/>
                </a:lnTo>
                <a:close/>
              </a:path>
            </a:pathLst>
          </a:custGeom>
          <a:blipFill>
            <a:blip r:embed="rId10">
              <a:alphaModFix amt="51000"/>
            </a:blip>
            <a:stretch>
              <a:fillRect l="0" t="-8477" r="0" b="-4604"/>
            </a:stretch>
          </a:blipFill>
        </p:spPr>
      </p:sp>
      <p:sp>
        <p:nvSpPr>
          <p:cNvPr name="TextBox 10" id="10"/>
          <p:cNvSpPr txBox="true"/>
          <p:nvPr/>
        </p:nvSpPr>
        <p:spPr>
          <a:xfrm rot="0">
            <a:off x="1028700" y="871711"/>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Progress</a:t>
            </a:r>
          </a:p>
        </p:txBody>
      </p:sp>
      <p:sp>
        <p:nvSpPr>
          <p:cNvPr name="TextBox 11" id="11"/>
          <p:cNvSpPr txBox="true"/>
          <p:nvPr/>
        </p:nvSpPr>
        <p:spPr>
          <a:xfrm rot="0">
            <a:off x="12665047" y="4396458"/>
            <a:ext cx="4594253" cy="2034180"/>
          </a:xfrm>
          <a:prstGeom prst="rect">
            <a:avLst/>
          </a:prstGeom>
        </p:spPr>
        <p:txBody>
          <a:bodyPr anchor="t" rtlCol="false" tIns="0" lIns="0" bIns="0" rIns="0">
            <a:spAutoFit/>
          </a:bodyPr>
          <a:lstStyle/>
          <a:p>
            <a:pPr algn="l" marL="0" indent="0" lvl="0">
              <a:lnSpc>
                <a:spcPts val="3914"/>
              </a:lnSpc>
              <a:spcBef>
                <a:spcPct val="0"/>
              </a:spcBef>
            </a:pPr>
            <a:r>
              <a:rPr lang="en-US" sz="2609" spc="156">
                <a:solidFill>
                  <a:srgbClr val="503A2E"/>
                </a:solidFill>
                <a:latin typeface="Agrandir Bold"/>
              </a:rPr>
              <a:t>We managed to do a Q&amp;A model chatbot which works primarly with words.</a:t>
            </a:r>
          </a:p>
        </p:txBody>
      </p:sp>
      <p:sp>
        <p:nvSpPr>
          <p:cNvPr name="TextBox 12" id="12"/>
          <p:cNvSpPr txBox="true"/>
          <p:nvPr/>
        </p:nvSpPr>
        <p:spPr>
          <a:xfrm rot="0">
            <a:off x="1028700" y="4617404"/>
            <a:ext cx="4857322" cy="1524573"/>
          </a:xfrm>
          <a:prstGeom prst="rect">
            <a:avLst/>
          </a:prstGeom>
        </p:spPr>
        <p:txBody>
          <a:bodyPr anchor="t" rtlCol="false" tIns="0" lIns="0" bIns="0" rIns="0">
            <a:spAutoFit/>
          </a:bodyPr>
          <a:lstStyle/>
          <a:p>
            <a:pPr algn="ctr">
              <a:lnSpc>
                <a:spcPts val="4077"/>
              </a:lnSpc>
              <a:spcBef>
                <a:spcPct val="0"/>
              </a:spcBef>
            </a:pPr>
            <a:r>
              <a:rPr lang="en-US" sz="2912">
                <a:solidFill>
                  <a:srgbClr val="503A2E"/>
                </a:solidFill>
                <a:latin typeface="Arimo Bold"/>
              </a:rPr>
              <a:t>Used TF-IDF vectorizer and clean text loop to get the meaningful insights. </a:t>
            </a:r>
          </a:p>
        </p:txBody>
      </p:sp>
      <p:sp>
        <p:nvSpPr>
          <p:cNvPr name="TextBox 13" id="13"/>
          <p:cNvSpPr txBox="true"/>
          <p:nvPr/>
        </p:nvSpPr>
        <p:spPr>
          <a:xfrm rot="0">
            <a:off x="6912725" y="4607879"/>
            <a:ext cx="4476121" cy="1490342"/>
          </a:xfrm>
          <a:prstGeom prst="rect">
            <a:avLst/>
          </a:prstGeom>
        </p:spPr>
        <p:txBody>
          <a:bodyPr anchor="t" rtlCol="false" tIns="0" lIns="0" bIns="0" rIns="0">
            <a:spAutoFit/>
          </a:bodyPr>
          <a:lstStyle/>
          <a:p>
            <a:pPr algn="ctr">
              <a:lnSpc>
                <a:spcPts val="3955"/>
              </a:lnSpc>
              <a:spcBef>
                <a:spcPct val="0"/>
              </a:spcBef>
            </a:pPr>
            <a:r>
              <a:rPr lang="en-US" sz="2825">
                <a:solidFill>
                  <a:srgbClr val="503A2E"/>
                </a:solidFill>
                <a:latin typeface="Arimo Bold"/>
              </a:rPr>
              <a:t>We performed LDA and BERT to do the topic modelling on 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6"/>
            <a:stretch>
              <a:fillRect l="0" t="0" r="0" b="0"/>
            </a:stretch>
          </a:blipFill>
        </p:spPr>
      </p:sp>
      <p:sp>
        <p:nvSpPr>
          <p:cNvPr name="Freeform 5" id="5"/>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3010" y="2057400"/>
            <a:ext cx="9464048" cy="6596106"/>
          </a:xfrm>
          <a:custGeom>
            <a:avLst/>
            <a:gdLst/>
            <a:ahLst/>
            <a:cxnLst/>
            <a:rect r="r" b="b" t="t" l="l"/>
            <a:pathLst>
              <a:path h="6596106" w="9464048">
                <a:moveTo>
                  <a:pt x="0" y="0"/>
                </a:moveTo>
                <a:lnTo>
                  <a:pt x="9464048" y="0"/>
                </a:lnTo>
                <a:lnTo>
                  <a:pt x="9464048" y="6596106"/>
                </a:lnTo>
                <a:lnTo>
                  <a:pt x="0" y="6596106"/>
                </a:lnTo>
                <a:lnTo>
                  <a:pt x="0" y="0"/>
                </a:lnTo>
                <a:close/>
              </a:path>
            </a:pathLst>
          </a:custGeom>
          <a:blipFill>
            <a:blip r:embed="rId7"/>
            <a:stretch>
              <a:fillRect l="0" t="-802" r="-1088" b="-64"/>
            </a:stretch>
          </a:blipFill>
        </p:spPr>
      </p:sp>
      <p:sp>
        <p:nvSpPr>
          <p:cNvPr name="Freeform 7" id="7"/>
          <p:cNvSpPr/>
          <p:nvPr/>
        </p:nvSpPr>
        <p:spPr>
          <a:xfrm flipH="false" flipV="false" rot="0">
            <a:off x="10544457" y="7308530"/>
            <a:ext cx="7373433" cy="860296"/>
          </a:xfrm>
          <a:custGeom>
            <a:avLst/>
            <a:gdLst/>
            <a:ahLst/>
            <a:cxnLst/>
            <a:rect r="r" b="b" t="t" l="l"/>
            <a:pathLst>
              <a:path h="860296" w="7373433">
                <a:moveTo>
                  <a:pt x="0" y="0"/>
                </a:moveTo>
                <a:lnTo>
                  <a:pt x="7373432" y="0"/>
                </a:lnTo>
                <a:lnTo>
                  <a:pt x="7373432" y="860295"/>
                </a:lnTo>
                <a:lnTo>
                  <a:pt x="0" y="860295"/>
                </a:lnTo>
                <a:lnTo>
                  <a:pt x="0" y="0"/>
                </a:lnTo>
                <a:close/>
              </a:path>
            </a:pathLst>
          </a:custGeom>
          <a:blipFill>
            <a:blip r:embed="rId8"/>
            <a:stretch>
              <a:fillRect l="0" t="-121" r="-17821" b="-5607"/>
            </a:stretch>
          </a:blipFill>
        </p:spPr>
      </p:sp>
      <p:sp>
        <p:nvSpPr>
          <p:cNvPr name="TextBox 8" id="8"/>
          <p:cNvSpPr txBox="true"/>
          <p:nvPr/>
        </p:nvSpPr>
        <p:spPr>
          <a:xfrm rot="0">
            <a:off x="1028700" y="871711"/>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Word2Vec Usage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7"/>
            <a:stretch>
              <a:fillRect l="0" t="0" r="0" b="0"/>
            </a:stretch>
          </a:blipFill>
        </p:spPr>
      </p:sp>
      <p:sp>
        <p:nvSpPr>
          <p:cNvPr name="Freeform 6" id="6"/>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040623"/>
            <a:ext cx="6562700" cy="6624609"/>
          </a:xfrm>
          <a:custGeom>
            <a:avLst/>
            <a:gdLst/>
            <a:ahLst/>
            <a:cxnLst/>
            <a:rect r="r" b="b" t="t" l="l"/>
            <a:pathLst>
              <a:path h="6624609" w="6562700">
                <a:moveTo>
                  <a:pt x="0" y="0"/>
                </a:moveTo>
                <a:lnTo>
                  <a:pt x="6562700" y="0"/>
                </a:lnTo>
                <a:lnTo>
                  <a:pt x="6562700" y="6624609"/>
                </a:lnTo>
                <a:lnTo>
                  <a:pt x="0" y="6624609"/>
                </a:lnTo>
                <a:lnTo>
                  <a:pt x="0" y="0"/>
                </a:lnTo>
                <a:close/>
              </a:path>
            </a:pathLst>
          </a:custGeom>
          <a:blipFill>
            <a:blip r:embed="rId8"/>
            <a:stretch>
              <a:fillRect l="-201" t="-218" r="-10985" b="-11972"/>
            </a:stretch>
          </a:blipFill>
        </p:spPr>
      </p:sp>
      <p:sp>
        <p:nvSpPr>
          <p:cNvPr name="Freeform 8" id="8"/>
          <p:cNvSpPr/>
          <p:nvPr/>
        </p:nvSpPr>
        <p:spPr>
          <a:xfrm flipH="false" flipV="false" rot="0">
            <a:off x="8574327" y="2001976"/>
            <a:ext cx="9141624" cy="6427870"/>
          </a:xfrm>
          <a:custGeom>
            <a:avLst/>
            <a:gdLst/>
            <a:ahLst/>
            <a:cxnLst/>
            <a:rect r="r" b="b" t="t" l="l"/>
            <a:pathLst>
              <a:path h="6427870" w="9141624">
                <a:moveTo>
                  <a:pt x="0" y="0"/>
                </a:moveTo>
                <a:lnTo>
                  <a:pt x="9141624" y="0"/>
                </a:lnTo>
                <a:lnTo>
                  <a:pt x="9141624" y="6427870"/>
                </a:lnTo>
                <a:lnTo>
                  <a:pt x="0" y="6427870"/>
                </a:lnTo>
                <a:lnTo>
                  <a:pt x="0" y="0"/>
                </a:lnTo>
                <a:close/>
              </a:path>
            </a:pathLst>
          </a:custGeom>
          <a:blipFill>
            <a:blip r:embed="rId9"/>
            <a:stretch>
              <a:fillRect l="0" t="0" r="0" b="0"/>
            </a:stretch>
          </a:blipFill>
        </p:spPr>
      </p:sp>
      <p:sp>
        <p:nvSpPr>
          <p:cNvPr name="TextBox 9" id="9"/>
          <p:cNvSpPr txBox="true"/>
          <p:nvPr/>
        </p:nvSpPr>
        <p:spPr>
          <a:xfrm rot="0">
            <a:off x="1028700" y="862186"/>
            <a:ext cx="16230600" cy="951738"/>
          </a:xfrm>
          <a:prstGeom prst="rect">
            <a:avLst/>
          </a:prstGeom>
        </p:spPr>
        <p:txBody>
          <a:bodyPr anchor="t" rtlCol="false" tIns="0" lIns="0" bIns="0" rIns="0">
            <a:spAutoFit/>
          </a:bodyPr>
          <a:lstStyle/>
          <a:p>
            <a:pPr>
              <a:lnSpc>
                <a:spcPts val="7326"/>
              </a:lnSpc>
            </a:pPr>
            <a:r>
              <a:rPr lang="en-US" sz="6600">
                <a:solidFill>
                  <a:srgbClr val="503A2E"/>
                </a:solidFill>
                <a:latin typeface="Gotham Heavy"/>
              </a:rPr>
              <a:t>Keywords Extraction using KeyBERT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7"/>
            <a:stretch>
              <a:fillRect l="0" t="0" r="0" b="0"/>
            </a:stretch>
          </a:blipFill>
        </p:spPr>
      </p:sp>
      <p:sp>
        <p:nvSpPr>
          <p:cNvPr name="Freeform 6" id="6"/>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21806" y="2202173"/>
            <a:ext cx="13638726" cy="6188056"/>
          </a:xfrm>
          <a:custGeom>
            <a:avLst/>
            <a:gdLst/>
            <a:ahLst/>
            <a:cxnLst/>
            <a:rect r="r" b="b" t="t" l="l"/>
            <a:pathLst>
              <a:path h="6188056" w="13638726">
                <a:moveTo>
                  <a:pt x="0" y="0"/>
                </a:moveTo>
                <a:lnTo>
                  <a:pt x="13638725" y="0"/>
                </a:lnTo>
                <a:lnTo>
                  <a:pt x="13638725" y="6188056"/>
                </a:lnTo>
                <a:lnTo>
                  <a:pt x="0" y="6188056"/>
                </a:lnTo>
                <a:lnTo>
                  <a:pt x="0" y="0"/>
                </a:lnTo>
                <a:close/>
              </a:path>
            </a:pathLst>
          </a:custGeom>
          <a:blipFill>
            <a:blip r:embed="rId8"/>
            <a:stretch>
              <a:fillRect l="0" t="0" r="0" b="0"/>
            </a:stretch>
          </a:blipFill>
        </p:spPr>
      </p:sp>
      <p:sp>
        <p:nvSpPr>
          <p:cNvPr name="TextBox 8" id="8"/>
          <p:cNvSpPr txBox="true"/>
          <p:nvPr/>
        </p:nvSpPr>
        <p:spPr>
          <a:xfrm rot="0">
            <a:off x="1028700" y="871711"/>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URL’s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6"/>
            <a:stretch>
              <a:fillRect l="0" t="0" r="0" b="0"/>
            </a:stretch>
          </a:blipFill>
        </p:spPr>
      </p:sp>
      <p:sp>
        <p:nvSpPr>
          <p:cNvPr name="Freeform 5" id="5"/>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074336"/>
            <a:ext cx="16230600" cy="4384527"/>
          </a:xfrm>
          <a:custGeom>
            <a:avLst/>
            <a:gdLst/>
            <a:ahLst/>
            <a:cxnLst/>
            <a:rect r="r" b="b" t="t" l="l"/>
            <a:pathLst>
              <a:path h="4384527" w="16230600">
                <a:moveTo>
                  <a:pt x="0" y="0"/>
                </a:moveTo>
                <a:lnTo>
                  <a:pt x="16230600" y="0"/>
                </a:lnTo>
                <a:lnTo>
                  <a:pt x="16230600" y="4384527"/>
                </a:lnTo>
                <a:lnTo>
                  <a:pt x="0" y="4384527"/>
                </a:lnTo>
                <a:lnTo>
                  <a:pt x="0" y="0"/>
                </a:lnTo>
                <a:close/>
              </a:path>
            </a:pathLst>
          </a:custGeom>
          <a:blipFill>
            <a:blip r:embed="rId7"/>
            <a:stretch>
              <a:fillRect l="-753" t="0" r="-753" b="0"/>
            </a:stretch>
          </a:blipFill>
        </p:spPr>
      </p:sp>
      <p:sp>
        <p:nvSpPr>
          <p:cNvPr name="TextBox 7" id="7"/>
          <p:cNvSpPr txBox="true"/>
          <p:nvPr/>
        </p:nvSpPr>
        <p:spPr>
          <a:xfrm rot="0">
            <a:off x="1028700" y="907035"/>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LDA Topic Clusters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7"/>
            <a:stretch>
              <a:fillRect l="0" t="0" r="0" b="0"/>
            </a:stretch>
          </a:blipFill>
        </p:spPr>
      </p:sp>
      <p:sp>
        <p:nvSpPr>
          <p:cNvPr name="Freeform 6" id="6"/>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14797" y="2448570"/>
            <a:ext cx="11878404" cy="5939202"/>
          </a:xfrm>
          <a:custGeom>
            <a:avLst/>
            <a:gdLst/>
            <a:ahLst/>
            <a:cxnLst/>
            <a:rect r="r" b="b" t="t" l="l"/>
            <a:pathLst>
              <a:path h="5939202" w="11878404">
                <a:moveTo>
                  <a:pt x="0" y="0"/>
                </a:moveTo>
                <a:lnTo>
                  <a:pt x="11878405" y="0"/>
                </a:lnTo>
                <a:lnTo>
                  <a:pt x="11878405" y="5939203"/>
                </a:lnTo>
                <a:lnTo>
                  <a:pt x="0" y="5939203"/>
                </a:lnTo>
                <a:lnTo>
                  <a:pt x="0" y="0"/>
                </a:lnTo>
                <a:close/>
              </a:path>
            </a:pathLst>
          </a:custGeom>
          <a:blipFill>
            <a:blip r:embed="rId8"/>
            <a:stretch>
              <a:fillRect l="0" t="0" r="0" b="0"/>
            </a:stretch>
          </a:blipFill>
        </p:spPr>
      </p:sp>
      <p:sp>
        <p:nvSpPr>
          <p:cNvPr name="TextBox 8" id="8"/>
          <p:cNvSpPr txBox="true"/>
          <p:nvPr/>
        </p:nvSpPr>
        <p:spPr>
          <a:xfrm rot="0">
            <a:off x="1028700" y="871711"/>
            <a:ext cx="10622683"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BERT Topics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0" t="-15111" r="0" b="-15111"/>
            </a:stretch>
          </a:blipFill>
        </p:spPr>
      </p:sp>
      <p:sp>
        <p:nvSpPr>
          <p:cNvPr name="Freeform 3" id="3"/>
          <p:cNvSpPr/>
          <p:nvPr/>
        </p:nvSpPr>
        <p:spPr>
          <a:xfrm flipH="false" flipV="false" rot="0">
            <a:off x="825776" y="1838580"/>
            <a:ext cx="16636448" cy="8229600"/>
          </a:xfrm>
          <a:custGeom>
            <a:avLst/>
            <a:gdLst/>
            <a:ahLst/>
            <a:cxnLst/>
            <a:rect r="r" b="b" t="t" l="l"/>
            <a:pathLst>
              <a:path h="8229600" w="16636448">
                <a:moveTo>
                  <a:pt x="0" y="0"/>
                </a:moveTo>
                <a:lnTo>
                  <a:pt x="16636448" y="0"/>
                </a:lnTo>
                <a:lnTo>
                  <a:pt x="16636448" y="8229600"/>
                </a:lnTo>
                <a:lnTo>
                  <a:pt x="0" y="8229600"/>
                </a:lnTo>
                <a:lnTo>
                  <a:pt x="0" y="0"/>
                </a:lnTo>
                <a:close/>
              </a:path>
            </a:pathLst>
          </a:custGeom>
          <a:blipFill>
            <a:blip r:embed="rId3">
              <a:alphaModFix amt="25000"/>
            </a:blip>
            <a:stretch>
              <a:fillRect l="-723" t="-49393" r="0" b="-155649"/>
            </a:stretch>
          </a:blipFill>
          <a:ln cap="sq">
            <a:noFill/>
            <a:prstDash val="solid"/>
            <a:miter/>
          </a:ln>
        </p:spPr>
      </p:sp>
      <p:sp>
        <p:nvSpPr>
          <p:cNvPr name="Freeform 4" id="4"/>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8"/>
            <a:stretch>
              <a:fillRect l="0" t="0" r="0" b="0"/>
            </a:stretch>
          </a:blipFill>
        </p:spPr>
      </p:sp>
      <p:sp>
        <p:nvSpPr>
          <p:cNvPr name="Freeform 7" id="7"/>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38225" y="2100354"/>
            <a:ext cx="17067571" cy="7881098"/>
          </a:xfrm>
          <a:prstGeom prst="rect">
            <a:avLst/>
          </a:prstGeom>
        </p:spPr>
        <p:txBody>
          <a:bodyPr anchor="t" rtlCol="false" tIns="0" lIns="0" bIns="0" rIns="0">
            <a:spAutoFit/>
          </a:bodyPr>
          <a:lstStyle/>
          <a:p>
            <a:pPr algn="ctr">
              <a:lnSpc>
                <a:spcPts val="3458"/>
              </a:lnSpc>
            </a:pPr>
            <a:r>
              <a:rPr lang="en-US" sz="2470">
                <a:solidFill>
                  <a:srgbClr val="503A2E"/>
                </a:solidFill>
                <a:latin typeface="Arimo Bold"/>
              </a:rPr>
              <a:t>cluster value : 0(</a:t>
            </a:r>
            <a:r>
              <a:rPr lang="en-US" sz="2470">
                <a:solidFill>
                  <a:srgbClr val="FF3E7F"/>
                </a:solidFill>
                <a:latin typeface="Arimo Bold"/>
              </a:rPr>
              <a:t>Things to keep happy</a:t>
            </a:r>
            <a:r>
              <a:rPr lang="en-US" sz="2470">
                <a:solidFill>
                  <a:srgbClr val="000000"/>
                </a:solidFill>
                <a:latin typeface="Arimo Bold"/>
              </a:rPr>
              <a:t>)</a:t>
            </a:r>
          </a:p>
          <a:p>
            <a:pPr algn="ctr">
              <a:lnSpc>
                <a:spcPts val="3458"/>
              </a:lnSpc>
            </a:pPr>
            <a:r>
              <a:rPr lang="en-US" sz="2470">
                <a:solidFill>
                  <a:srgbClr val="503A2E"/>
                </a:solidFill>
                <a:latin typeface="Arimo Bold"/>
              </a:rPr>
              <a:t>value 1: love idea repost another subreddit since isnt lot traffic one</a:t>
            </a:r>
          </a:p>
          <a:p>
            <a:pPr algn="ctr">
              <a:lnSpc>
                <a:spcPts val="3458"/>
              </a:lnSpc>
            </a:pPr>
            <a:r>
              <a:rPr lang="en-US" sz="2470">
                <a:solidFill>
                  <a:srgbClr val="503A2E"/>
                </a:solidFill>
                <a:latin typeface="Arimo Bold"/>
              </a:rPr>
              <a:t>value 2: lot different appointment bc different procedure etc know going appointment fairly mundane didnt really require moral support others like chemo best bet offer support leave want come along ask dont offended doesnt</a:t>
            </a:r>
          </a:p>
          <a:p>
            <a:pPr algn="ctr">
              <a:lnSpc>
                <a:spcPts val="3458"/>
              </a:lnSpc>
            </a:pPr>
            <a:r>
              <a:rPr lang="en-US" sz="2470">
                <a:solidFill>
                  <a:srgbClr val="503A2E"/>
                </a:solidFill>
                <a:latin typeface="Arimo Bold"/>
              </a:rPr>
              <a:t>value 2: thats sweet take care hard time accepting help eventually succumb fact wasnt going normal thing could specific willing help laundry dish take dog walk day may want day wont day may want house room chemo effect everyone differently physically cancer effect everyone emotionally mentally prepared possible intense conversation good luck come back question.</a:t>
            </a:r>
          </a:p>
          <a:p>
            <a:pPr algn="ctr">
              <a:lnSpc>
                <a:spcPts val="3458"/>
              </a:lnSpc>
            </a:pPr>
            <a:r>
              <a:rPr lang="en-US" sz="2470">
                <a:solidFill>
                  <a:srgbClr val="503A2E"/>
                </a:solidFill>
                <a:latin typeface="Arimo Bold"/>
              </a:rPr>
              <a:t>cluster value : 1</a:t>
            </a:r>
          </a:p>
          <a:p>
            <a:pPr algn="ctr">
              <a:lnSpc>
                <a:spcPts val="3458"/>
              </a:lnSpc>
            </a:pPr>
            <a:r>
              <a:rPr lang="en-US" sz="2470">
                <a:solidFill>
                  <a:srgbClr val="503A2E"/>
                </a:solidFill>
                <a:latin typeface="Arimo Bold"/>
              </a:rPr>
              <a:t>value 1: mom always coarse thick wavy hair chemo treatment hair grew back magnificent curl really soft shiny</a:t>
            </a:r>
          </a:p>
          <a:p>
            <a:pPr algn="ctr">
              <a:lnSpc>
                <a:spcPts val="3458"/>
              </a:lnSpc>
            </a:pPr>
            <a:r>
              <a:rPr lang="en-US" sz="2470">
                <a:solidFill>
                  <a:srgbClr val="503A2E"/>
                </a:solidFill>
                <a:latin typeface="Arimo Bold"/>
              </a:rPr>
              <a:t>value 2: possibly recently read good article breast cancer young woman</a:t>
            </a:r>
          </a:p>
          <a:p>
            <a:pPr algn="ctr">
              <a:lnSpc>
                <a:spcPts val="3458"/>
              </a:lnSpc>
            </a:pPr>
            <a:r>
              <a:rPr lang="en-US" sz="2470">
                <a:solidFill>
                  <a:srgbClr val="503A2E"/>
                </a:solidFill>
                <a:latin typeface="Arimo Bold"/>
              </a:rPr>
              <a:t>value 2: also nice precise risk assesment tool breast cancer young woman thermography stated link check useful information</a:t>
            </a:r>
          </a:p>
          <a:p>
            <a:pPr algn="ctr">
              <a:lnSpc>
                <a:spcPts val="3458"/>
              </a:lnSpc>
            </a:pPr>
            <a:r>
              <a:rPr lang="en-US" sz="2470">
                <a:solidFill>
                  <a:srgbClr val="503A2E"/>
                </a:solidFill>
                <a:latin typeface="Arimo Bold"/>
              </a:rPr>
              <a:t>cluster value : 2</a:t>
            </a:r>
          </a:p>
          <a:p>
            <a:pPr algn="ctr">
              <a:lnSpc>
                <a:spcPts val="3458"/>
              </a:lnSpc>
            </a:pPr>
            <a:r>
              <a:rPr lang="en-US" sz="2470">
                <a:solidFill>
                  <a:srgbClr val="503A2E"/>
                </a:solidFill>
                <a:latin typeface="Arimo Bold"/>
              </a:rPr>
              <a:t>value 1: ask would like supported make feel like you’re always</a:t>
            </a:r>
          </a:p>
          <a:p>
            <a:pPr algn="ctr">
              <a:lnSpc>
                <a:spcPts val="3458"/>
              </a:lnSpc>
            </a:pPr>
            <a:r>
              <a:rPr lang="en-US" sz="2470">
                <a:solidFill>
                  <a:srgbClr val="503A2E"/>
                </a:solidFill>
                <a:latin typeface="Arimo Bold"/>
              </a:rPr>
              <a:t>value 2: ill keep eye response one keep encouraging get tested im sure yet</a:t>
            </a:r>
          </a:p>
          <a:p>
            <a:pPr algn="ctr">
              <a:lnSpc>
                <a:spcPts val="3458"/>
              </a:lnSpc>
            </a:pPr>
            <a:r>
              <a:rPr lang="en-US" sz="2470">
                <a:solidFill>
                  <a:srgbClr val="503A2E"/>
                </a:solidFill>
                <a:latin typeface="Arimo Bold"/>
              </a:rPr>
              <a:t>value 2: would awesome hope work</a:t>
            </a:r>
          </a:p>
          <a:p>
            <a:pPr algn="ctr">
              <a:lnSpc>
                <a:spcPts val="3458"/>
              </a:lnSpc>
              <a:spcBef>
                <a:spcPct val="0"/>
              </a:spcBef>
            </a:pPr>
          </a:p>
        </p:txBody>
      </p:sp>
      <p:sp>
        <p:nvSpPr>
          <p:cNvPr name="TextBox 9" id="9"/>
          <p:cNvSpPr txBox="true"/>
          <p:nvPr/>
        </p:nvSpPr>
        <p:spPr>
          <a:xfrm rot="0">
            <a:off x="825776" y="393060"/>
            <a:ext cx="14347594" cy="1040915"/>
          </a:xfrm>
          <a:prstGeom prst="rect">
            <a:avLst/>
          </a:prstGeom>
        </p:spPr>
        <p:txBody>
          <a:bodyPr anchor="t" rtlCol="false" tIns="0" lIns="0" bIns="0" rIns="0">
            <a:spAutoFit/>
          </a:bodyPr>
          <a:lstStyle/>
          <a:p>
            <a:pPr algn="ctr">
              <a:lnSpc>
                <a:spcPts val="8251"/>
              </a:lnSpc>
              <a:spcBef>
                <a:spcPct val="0"/>
              </a:spcBef>
            </a:pPr>
            <a:r>
              <a:rPr lang="en-US" sz="5894">
                <a:solidFill>
                  <a:srgbClr val="503A2E"/>
                </a:solidFill>
                <a:latin typeface="Arimo Bold"/>
              </a:rPr>
              <a:t>Clusters on doing Emotion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DAF1g8gEqvU</dc:identifier>
  <dcterms:modified xsi:type="dcterms:W3CDTF">2011-08-01T06:04:30Z</dcterms:modified>
  <cp:revision>1</cp:revision>
  <dc:title>Text Mining Project Progress</dc:title>
</cp:coreProperties>
</file>